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75" r:id="rId2"/>
    <p:sldId id="276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84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8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>
</file>

<file path=ppt/media/image2.tif>
</file>

<file path=ppt/media/image3.ti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740627569_2880x1920.jpg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617931575_1991x1322.jpg"/>
          <p:cNvSpPr>
            <a:spLocks noGrp="1"/>
          </p:cNvSpPr>
          <p:nvPr>
            <p:ph type="pic" sz="quarter" idx="21"/>
          </p:nvPr>
        </p:nvSpPr>
        <p:spPr>
          <a:xfrm>
            <a:off x="15436504" y="1270000"/>
            <a:ext cx="8167167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740627569_2880x1920.jpg"/>
          <p:cNvSpPr>
            <a:spLocks noGrp="1"/>
          </p:cNvSpPr>
          <p:nvPr>
            <p:ph type="pic" sz="quarter" idx="22"/>
          </p:nvPr>
        </p:nvSpPr>
        <p:spPr>
          <a:xfrm>
            <a:off x="15461772" y="7085972"/>
            <a:ext cx="8148414" cy="54322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996267730_2880x1920.jpg"/>
          <p:cNvSpPr>
            <a:spLocks noGrp="1"/>
          </p:cNvSpPr>
          <p:nvPr>
            <p:ph type="pic" idx="23"/>
          </p:nvPr>
        </p:nvSpPr>
        <p:spPr>
          <a:xfrm>
            <a:off x="-124635" y="1270000"/>
            <a:ext cx="16859219" cy="1123947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996267730_2880x1920.jpg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136959463_1989x1321.jpg"/>
          <p:cNvSpPr>
            <a:spLocks noGrp="1"/>
          </p:cNvSpPr>
          <p:nvPr>
            <p:ph type="pic" idx="21"/>
          </p:nvPr>
        </p:nvSpPr>
        <p:spPr>
          <a:xfrm>
            <a:off x="9226574" y="1270000"/>
            <a:ext cx="16840152" cy="111844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17931575_1991x1322.jpg"/>
          <p:cNvSpPr>
            <a:spLocks noGrp="1"/>
          </p:cNvSpPr>
          <p:nvPr>
            <p:ph type="pic" idx="22"/>
          </p:nvPr>
        </p:nvSpPr>
        <p:spPr>
          <a:xfrm>
            <a:off x="8432800" y="1263848"/>
            <a:ext cx="16850011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App Eng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App Engine</a:t>
            </a:r>
          </a:p>
        </p:txBody>
      </p:sp>
      <p:sp>
        <p:nvSpPr>
          <p:cNvPr id="242" name="App Engine Goal: Let developer focus on app code…"/>
          <p:cNvSpPr txBox="1">
            <a:spLocks noGrp="1"/>
          </p:cNvSpPr>
          <p:nvPr>
            <p:ph type="body" idx="1"/>
          </p:nvPr>
        </p:nvSpPr>
        <p:spPr>
          <a:xfrm>
            <a:off x="1206500" y="2857887"/>
            <a:ext cx="21971000" cy="9646629"/>
          </a:xfrm>
          <a:prstGeom prst="rect">
            <a:avLst/>
          </a:prstGeom>
        </p:spPr>
        <p:txBody>
          <a:bodyPr/>
          <a:lstStyle/>
          <a:p>
            <a:r>
              <a:t>App Engine Goal: Let developer focus on app code</a:t>
            </a:r>
          </a:p>
          <a:p>
            <a:r>
              <a:t>No server to manager, scale up fast, scale down to zero </a:t>
            </a:r>
          </a:p>
          <a:p>
            <a:r>
              <a:t>No patches/update</a:t>
            </a:r>
          </a:p>
          <a:p>
            <a:r>
              <a:t>Traffic splitting</a:t>
            </a:r>
          </a:p>
          <a:p>
            <a:pPr>
              <a:defRPr b="1" i="1"/>
            </a:pPr>
            <a:endParaRPr/>
          </a:p>
          <a:p>
            <a:pPr marL="0" indent="0">
              <a:buSzTx/>
              <a:buNone/>
              <a:defRPr b="1" i="1"/>
            </a:pPr>
            <a:r>
              <a:t>   Amazon Elastic Bean Stack</a:t>
            </a:r>
          </a:p>
          <a:p>
            <a:pPr marL="0" indent="0">
              <a:buSzTx/>
              <a:buNone/>
              <a:defRPr b="1" i="1"/>
            </a:pPr>
            <a:r>
              <a:t>   Azure App Service</a:t>
            </a:r>
          </a:p>
        </p:txBody>
      </p:sp>
      <p:pic>
        <p:nvPicPr>
          <p:cNvPr id="24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5141" y="8377960"/>
            <a:ext cx="2567166" cy="1925375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7102" y="8065109"/>
            <a:ext cx="5359216" cy="53592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Big Que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Big Query</a:t>
            </a:r>
          </a:p>
        </p:txBody>
      </p:sp>
      <p:sp>
        <p:nvSpPr>
          <p:cNvPr id="335" name="Google Cloud Fully managed Enterprise Data warehouse…"/>
          <p:cNvSpPr txBox="1">
            <a:spLocks noGrp="1"/>
          </p:cNvSpPr>
          <p:nvPr>
            <p:ph type="body" idx="1"/>
          </p:nvPr>
        </p:nvSpPr>
        <p:spPr>
          <a:xfrm>
            <a:off x="1206500" y="2802020"/>
            <a:ext cx="21971000" cy="9702496"/>
          </a:xfrm>
          <a:prstGeom prst="rect">
            <a:avLst/>
          </a:prstGeom>
        </p:spPr>
        <p:txBody>
          <a:bodyPr/>
          <a:lstStyle/>
          <a:p>
            <a:r>
              <a:t>Google Cloud Fully managed Enterprise Data warehouse </a:t>
            </a:r>
          </a:p>
          <a:p>
            <a:r>
              <a:t>Data is stored in structured tables</a:t>
            </a:r>
          </a:p>
          <a:p>
            <a:r>
              <a:t>Supports ANSI SQL</a:t>
            </a:r>
          </a:p>
          <a:p>
            <a:pPr marL="0" indent="0">
              <a:buSzTx/>
              <a:buNone/>
            </a:pPr>
            <a:r>
              <a:t>                        </a:t>
            </a:r>
          </a:p>
          <a:p>
            <a:pPr marL="0" indent="0">
              <a:buSzTx/>
              <a:buNone/>
            </a:pPr>
            <a:endParaRPr/>
          </a:p>
          <a:p>
            <a:pPr marL="0" indent="0">
              <a:buSzTx/>
              <a:buNone/>
            </a:pPr>
            <a:r>
              <a:t>   </a:t>
            </a:r>
          </a:p>
          <a:p>
            <a:pPr marL="0" indent="0">
              <a:buSzTx/>
              <a:buNone/>
            </a:pPr>
            <a:r>
              <a:t>   </a:t>
            </a:r>
            <a:r>
              <a:rPr b="1"/>
              <a:t>Amazon Redshift</a:t>
            </a:r>
          </a:p>
          <a:p>
            <a:pPr marL="0" indent="0">
              <a:buSzTx/>
              <a:buNone/>
            </a:pPr>
            <a:r>
              <a:rPr b="1"/>
              <a:t>   Snowflake </a:t>
            </a:r>
          </a:p>
        </p:txBody>
      </p:sp>
      <p:pic>
        <p:nvPicPr>
          <p:cNvPr id="33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221" y="9545137"/>
            <a:ext cx="2567166" cy="1925375"/>
          </a:xfrm>
          <a:prstGeom prst="rect">
            <a:avLst/>
          </a:prstGeom>
          <a:ln w="12700">
            <a:miter lim="400000"/>
          </a:ln>
        </p:spPr>
      </p:pic>
      <p:pic>
        <p:nvPicPr>
          <p:cNvPr id="33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1395" y="5184715"/>
            <a:ext cx="13257893" cy="4189012"/>
          </a:xfrm>
          <a:prstGeom prst="rect">
            <a:avLst/>
          </a:prstGeom>
          <a:ln w="12700">
            <a:miter lim="400000"/>
          </a:ln>
        </p:spPr>
      </p:pic>
      <p:pic>
        <p:nvPicPr>
          <p:cNvPr id="338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6323" y="9218104"/>
            <a:ext cx="5359216" cy="53592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Cloud Func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Cloud Functions</a:t>
            </a:r>
          </a:p>
        </p:txBody>
      </p:sp>
      <p:sp>
        <p:nvSpPr>
          <p:cNvPr id="247" name="Event driven - Via: Cloud pub/Sub, Cloud Storage, HTTP requests…"/>
          <p:cNvSpPr txBox="1">
            <a:spLocks noGrp="1"/>
          </p:cNvSpPr>
          <p:nvPr>
            <p:ph type="body" idx="1"/>
          </p:nvPr>
        </p:nvSpPr>
        <p:spPr>
          <a:xfrm>
            <a:off x="1206500" y="2857887"/>
            <a:ext cx="21971000" cy="9646629"/>
          </a:xfrm>
          <a:prstGeom prst="rect">
            <a:avLst/>
          </a:prstGeom>
        </p:spPr>
        <p:txBody>
          <a:bodyPr/>
          <a:lstStyle/>
          <a:p>
            <a:r>
              <a:t>Event driven - Via: Cloud pub/Sub, Cloud Storage, HTTP requests</a:t>
            </a:r>
          </a:p>
          <a:p>
            <a:r>
              <a:t>Scalable pay-as-you-go</a:t>
            </a:r>
          </a:p>
          <a:p>
            <a:r>
              <a:t>Functions as a Service (FaaS)</a:t>
            </a:r>
          </a:p>
          <a:p>
            <a:r>
              <a:t>No servers to provision, manage or upgrade</a:t>
            </a:r>
          </a:p>
          <a:p>
            <a:r>
              <a:t>Auto scaling based on load</a:t>
            </a:r>
          </a:p>
          <a:p>
            <a:pPr>
              <a:defRPr b="1" i="1"/>
            </a:pPr>
            <a:endParaRPr/>
          </a:p>
          <a:p>
            <a:pPr marL="0" indent="0">
              <a:buSzTx/>
              <a:buNone/>
              <a:defRPr b="1" i="1"/>
            </a:pPr>
            <a:r>
              <a:t>   AWS Lambda                           </a:t>
            </a:r>
          </a:p>
          <a:p>
            <a:pPr marL="0" indent="0">
              <a:buSzTx/>
              <a:buNone/>
              <a:defRPr b="1" i="1"/>
            </a:pPr>
            <a:r>
              <a:t>   Azure Functions </a:t>
            </a:r>
          </a:p>
        </p:txBody>
      </p:sp>
      <p:pic>
        <p:nvPicPr>
          <p:cNvPr id="24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1771" y="9421418"/>
            <a:ext cx="2567166" cy="1925375"/>
          </a:xfrm>
          <a:prstGeom prst="rect">
            <a:avLst/>
          </a:prstGeom>
          <a:ln w="12700">
            <a:miter lim="400000"/>
          </a:ln>
        </p:spPr>
      </p:pic>
      <p:pic>
        <p:nvPicPr>
          <p:cNvPr id="24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8452" y="9211765"/>
            <a:ext cx="5359216" cy="53592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Cloud Ru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Cloud Run</a:t>
            </a:r>
          </a:p>
        </p:txBody>
      </p:sp>
      <p:sp>
        <p:nvSpPr>
          <p:cNvPr id="252" name="Built on top of Knative…"/>
          <p:cNvSpPr txBox="1">
            <a:spLocks noGrp="1"/>
          </p:cNvSpPr>
          <p:nvPr>
            <p:ph type="body" idx="1"/>
          </p:nvPr>
        </p:nvSpPr>
        <p:spPr>
          <a:xfrm>
            <a:off x="1206500" y="2802020"/>
            <a:ext cx="21971000" cy="9702496"/>
          </a:xfrm>
          <a:prstGeom prst="rect">
            <a:avLst/>
          </a:prstGeom>
        </p:spPr>
        <p:txBody>
          <a:bodyPr/>
          <a:lstStyle/>
          <a:p>
            <a:r>
              <a:t>Built on top of Knative</a:t>
            </a:r>
          </a:p>
          <a:p>
            <a:r>
              <a:t>HTTP request to running containers</a:t>
            </a:r>
          </a:p>
          <a:p>
            <a:r>
              <a:t>No limitation of languages, binaries and dependencies</a:t>
            </a:r>
          </a:p>
          <a:p>
            <a:r>
              <a:t>Same developer experience, but on Kubernetes</a:t>
            </a:r>
          </a:p>
          <a:p>
            <a:pPr>
              <a:defRPr b="1" i="1"/>
            </a:pPr>
            <a:endParaRPr/>
          </a:p>
          <a:p>
            <a:pPr marL="0" indent="0">
              <a:buSzTx/>
              <a:buNone/>
              <a:defRPr b="1" i="1"/>
            </a:pPr>
            <a:r>
              <a:t>   AWS Fargate</a:t>
            </a:r>
          </a:p>
          <a:p>
            <a:pPr marL="0" indent="0">
              <a:buSzTx/>
              <a:buNone/>
              <a:defRPr b="1" i="1"/>
            </a:pPr>
            <a:r>
              <a:t>   Azure Container  </a:t>
            </a:r>
          </a:p>
        </p:txBody>
      </p:sp>
      <p:pic>
        <p:nvPicPr>
          <p:cNvPr id="25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3012" y="8163762"/>
            <a:ext cx="2567166" cy="192537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8469" y="7901301"/>
            <a:ext cx="5359216" cy="53592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Kubernetes Eng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Google Kubernetes Engine</a:t>
            </a:r>
          </a:p>
        </p:txBody>
      </p:sp>
      <p:sp>
        <p:nvSpPr>
          <p:cNvPr id="257" name="Cluster manager and orchestration system for running Docker containers…"/>
          <p:cNvSpPr txBox="1">
            <a:spLocks noGrp="1"/>
          </p:cNvSpPr>
          <p:nvPr>
            <p:ph type="body" idx="1"/>
          </p:nvPr>
        </p:nvSpPr>
        <p:spPr>
          <a:xfrm>
            <a:off x="1276703" y="2802020"/>
            <a:ext cx="22484272" cy="9866853"/>
          </a:xfrm>
          <a:prstGeom prst="rect">
            <a:avLst/>
          </a:prstGeom>
        </p:spPr>
        <p:txBody>
          <a:bodyPr/>
          <a:lstStyle/>
          <a:p>
            <a:r>
              <a:t>Cluster manager and orchestration system for running Docker containers</a:t>
            </a:r>
          </a:p>
          <a:p>
            <a:r>
              <a:t>Built on Open Source Kubernetes Engine</a:t>
            </a:r>
          </a:p>
          <a:p>
            <a:r>
              <a:t>Fully Managed </a:t>
            </a:r>
          </a:p>
          <a:p>
            <a:r>
              <a:t>Scalable </a:t>
            </a:r>
          </a:p>
          <a:p>
            <a:r>
              <a:t>Private Container Registry </a:t>
            </a:r>
          </a:p>
          <a:p>
            <a:r>
              <a:t>Identity &amp; access management</a:t>
            </a:r>
          </a:p>
          <a:p>
            <a:pPr marL="0" indent="0">
              <a:buSzTx/>
              <a:buNone/>
              <a:defRPr b="1" i="1"/>
            </a:pPr>
            <a:r>
              <a:t>    Amazon EKS (Amazon Elastic Container Service for Kubernetes)</a:t>
            </a:r>
          </a:p>
          <a:p>
            <a:pPr marL="0" indent="0">
              <a:buSzTx/>
              <a:buNone/>
              <a:defRPr b="1" i="1"/>
            </a:pPr>
            <a:r>
              <a:t>    Azure Kubernetes Service (AKS)</a:t>
            </a:r>
          </a:p>
        </p:txBody>
      </p:sp>
      <p:pic>
        <p:nvPicPr>
          <p:cNvPr id="25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0708" y="9521029"/>
            <a:ext cx="2567166" cy="192537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5269" y="9184001"/>
            <a:ext cx="5359216" cy="53592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ompute Op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 Compute Options</a:t>
            </a:r>
          </a:p>
        </p:txBody>
      </p:sp>
      <p:sp>
        <p:nvSpPr>
          <p:cNvPr id="262" name="Slide bullet text"/>
          <p:cNvSpPr txBox="1">
            <a:spLocks noGrp="1"/>
          </p:cNvSpPr>
          <p:nvPr>
            <p:ph type="body" idx="1"/>
          </p:nvPr>
        </p:nvSpPr>
        <p:spPr>
          <a:xfrm>
            <a:off x="1206500" y="2802020"/>
            <a:ext cx="22484271" cy="9866853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3" name="Cloud Functions"/>
          <p:cNvSpPr/>
          <p:nvPr/>
        </p:nvSpPr>
        <p:spPr>
          <a:xfrm>
            <a:off x="10296080" y="2990789"/>
            <a:ext cx="3791840" cy="1270001"/>
          </a:xfrm>
          <a:prstGeom prst="rect">
            <a:avLst/>
          </a:prstGeom>
          <a:ln w="63500">
            <a:solidFill>
              <a:schemeClr val="accent1">
                <a:lumOff val="-13575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Cloud Functions </a:t>
            </a:r>
          </a:p>
        </p:txBody>
      </p:sp>
      <p:sp>
        <p:nvSpPr>
          <p:cNvPr id="264" name="App Engine"/>
          <p:cNvSpPr/>
          <p:nvPr/>
        </p:nvSpPr>
        <p:spPr>
          <a:xfrm>
            <a:off x="10296080" y="4732468"/>
            <a:ext cx="3791840" cy="1270001"/>
          </a:xfrm>
          <a:prstGeom prst="rect">
            <a:avLst/>
          </a:prstGeom>
          <a:ln w="63500">
            <a:solidFill>
              <a:schemeClr val="accent1">
                <a:lumOff val="-13575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App Engine</a:t>
            </a:r>
          </a:p>
        </p:txBody>
      </p:sp>
      <p:sp>
        <p:nvSpPr>
          <p:cNvPr id="265" name="Cloud Run"/>
          <p:cNvSpPr/>
          <p:nvPr/>
        </p:nvSpPr>
        <p:spPr>
          <a:xfrm>
            <a:off x="10296080" y="6474148"/>
            <a:ext cx="3791840" cy="1270001"/>
          </a:xfrm>
          <a:prstGeom prst="rect">
            <a:avLst/>
          </a:prstGeom>
          <a:ln w="63500">
            <a:solidFill>
              <a:schemeClr val="accent1">
                <a:lumOff val="-13575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Cloud Run </a:t>
            </a:r>
          </a:p>
        </p:txBody>
      </p:sp>
      <p:sp>
        <p:nvSpPr>
          <p:cNvPr id="266" name="Kubernetes Engine"/>
          <p:cNvSpPr/>
          <p:nvPr/>
        </p:nvSpPr>
        <p:spPr>
          <a:xfrm>
            <a:off x="10296080" y="8215827"/>
            <a:ext cx="3791840" cy="1270001"/>
          </a:xfrm>
          <a:prstGeom prst="rect">
            <a:avLst/>
          </a:prstGeom>
          <a:ln w="63500">
            <a:solidFill>
              <a:schemeClr val="accent1">
                <a:lumOff val="-13575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Kubernetes Engine</a:t>
            </a:r>
          </a:p>
        </p:txBody>
      </p:sp>
      <p:sp>
        <p:nvSpPr>
          <p:cNvPr id="267" name="Compute Engine"/>
          <p:cNvSpPr/>
          <p:nvPr/>
        </p:nvSpPr>
        <p:spPr>
          <a:xfrm>
            <a:off x="10296080" y="9957506"/>
            <a:ext cx="3791840" cy="1270001"/>
          </a:xfrm>
          <a:prstGeom prst="rect">
            <a:avLst/>
          </a:prstGeom>
          <a:ln w="63500">
            <a:solidFill>
              <a:schemeClr val="accent1">
                <a:lumOff val="-13575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Compute Engine</a:t>
            </a:r>
          </a:p>
        </p:txBody>
      </p:sp>
      <p:pic>
        <p:nvPicPr>
          <p:cNvPr id="26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0781" y="2810768"/>
            <a:ext cx="2872434" cy="2872434"/>
          </a:xfrm>
          <a:prstGeom prst="rect">
            <a:avLst/>
          </a:prstGeom>
          <a:ln w="12700">
            <a:miter lim="400000"/>
          </a:ln>
        </p:spPr>
      </p:pic>
      <p:pic>
        <p:nvPicPr>
          <p:cNvPr id="26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0780" y="6108307"/>
            <a:ext cx="2872434" cy="2872434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Your Code"/>
          <p:cNvSpPr txBox="1"/>
          <p:nvPr/>
        </p:nvSpPr>
        <p:spPr>
          <a:xfrm>
            <a:off x="5099649" y="4315978"/>
            <a:ext cx="2872434" cy="63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Your Code</a:t>
            </a:r>
          </a:p>
        </p:txBody>
      </p:sp>
      <p:sp>
        <p:nvSpPr>
          <p:cNvPr id="271" name="Your Containers"/>
          <p:cNvSpPr txBox="1"/>
          <p:nvPr/>
        </p:nvSpPr>
        <p:spPr>
          <a:xfrm>
            <a:off x="4463796" y="7417997"/>
            <a:ext cx="3508287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Your Containers</a:t>
            </a:r>
          </a:p>
        </p:txBody>
      </p:sp>
      <p:sp>
        <p:nvSpPr>
          <p:cNvPr id="272" name="Event driven"/>
          <p:cNvSpPr txBox="1"/>
          <p:nvPr/>
        </p:nvSpPr>
        <p:spPr>
          <a:xfrm>
            <a:off x="14750918" y="3308339"/>
            <a:ext cx="2872434" cy="63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Event driven</a:t>
            </a:r>
          </a:p>
        </p:txBody>
      </p:sp>
      <p:sp>
        <p:nvSpPr>
          <p:cNvPr id="273" name="Web applications"/>
          <p:cNvSpPr txBox="1"/>
          <p:nvPr/>
        </p:nvSpPr>
        <p:spPr>
          <a:xfrm>
            <a:off x="14750918" y="4865916"/>
            <a:ext cx="3756193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Web applications </a:t>
            </a:r>
          </a:p>
        </p:txBody>
      </p:sp>
      <p:sp>
        <p:nvSpPr>
          <p:cNvPr id="274" name="HTTP req/res workloads"/>
          <p:cNvSpPr txBox="1"/>
          <p:nvPr/>
        </p:nvSpPr>
        <p:spPr>
          <a:xfrm>
            <a:off x="14750918" y="6791699"/>
            <a:ext cx="5301126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HTTP req/res workloads</a:t>
            </a:r>
          </a:p>
        </p:txBody>
      </p:sp>
      <p:sp>
        <p:nvSpPr>
          <p:cNvPr id="275" name="Containerized applications"/>
          <p:cNvSpPr txBox="1"/>
          <p:nvPr/>
        </p:nvSpPr>
        <p:spPr>
          <a:xfrm>
            <a:off x="14750918" y="8533378"/>
            <a:ext cx="5636329" cy="63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Containerized applications </a:t>
            </a:r>
          </a:p>
        </p:txBody>
      </p:sp>
      <p:sp>
        <p:nvSpPr>
          <p:cNvPr id="276" name="existing systems"/>
          <p:cNvSpPr txBox="1"/>
          <p:nvPr/>
        </p:nvSpPr>
        <p:spPr>
          <a:xfrm>
            <a:off x="14750918" y="10275057"/>
            <a:ext cx="5636329" cy="63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/>
            </a:lvl1pPr>
          </a:lstStyle>
          <a:p>
            <a:r>
              <a:t>existing systems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ompute Options - Abstra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 Compute Options - Abstraction</a:t>
            </a:r>
          </a:p>
        </p:txBody>
      </p:sp>
      <p:sp>
        <p:nvSpPr>
          <p:cNvPr id="279" name="Slide bullet text"/>
          <p:cNvSpPr txBox="1">
            <a:spLocks noGrp="1"/>
          </p:cNvSpPr>
          <p:nvPr>
            <p:ph type="body" idx="1"/>
          </p:nvPr>
        </p:nvSpPr>
        <p:spPr>
          <a:xfrm>
            <a:off x="1206500" y="2802020"/>
            <a:ext cx="22484271" cy="9866853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80" name="Cloud Functions"/>
          <p:cNvSpPr/>
          <p:nvPr/>
        </p:nvSpPr>
        <p:spPr>
          <a:xfrm>
            <a:off x="10296080" y="2990789"/>
            <a:ext cx="3791840" cy="1270001"/>
          </a:xfrm>
          <a:prstGeom prst="rect">
            <a:avLst/>
          </a:prstGeom>
          <a:ln w="63500">
            <a:solidFill>
              <a:schemeClr val="accent1">
                <a:lumOff val="-13575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Cloud Functions </a:t>
            </a:r>
          </a:p>
        </p:txBody>
      </p:sp>
      <p:sp>
        <p:nvSpPr>
          <p:cNvPr id="281" name="App Engine"/>
          <p:cNvSpPr/>
          <p:nvPr/>
        </p:nvSpPr>
        <p:spPr>
          <a:xfrm>
            <a:off x="10296080" y="4732468"/>
            <a:ext cx="3791840" cy="1270001"/>
          </a:xfrm>
          <a:prstGeom prst="rect">
            <a:avLst/>
          </a:prstGeom>
          <a:ln w="63500">
            <a:solidFill>
              <a:schemeClr val="accent1">
                <a:lumOff val="-13575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App Engine</a:t>
            </a:r>
          </a:p>
        </p:txBody>
      </p:sp>
      <p:sp>
        <p:nvSpPr>
          <p:cNvPr id="282" name="Cloud Run"/>
          <p:cNvSpPr/>
          <p:nvPr/>
        </p:nvSpPr>
        <p:spPr>
          <a:xfrm>
            <a:off x="10296080" y="6474148"/>
            <a:ext cx="3791840" cy="1270001"/>
          </a:xfrm>
          <a:prstGeom prst="rect">
            <a:avLst/>
          </a:prstGeom>
          <a:ln w="63500">
            <a:solidFill>
              <a:schemeClr val="accent1">
                <a:lumOff val="-13575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Cloud Run </a:t>
            </a:r>
          </a:p>
        </p:txBody>
      </p:sp>
      <p:sp>
        <p:nvSpPr>
          <p:cNvPr id="283" name="Kubernetes Engine"/>
          <p:cNvSpPr/>
          <p:nvPr/>
        </p:nvSpPr>
        <p:spPr>
          <a:xfrm>
            <a:off x="10296080" y="8215827"/>
            <a:ext cx="3791840" cy="1270001"/>
          </a:xfrm>
          <a:prstGeom prst="rect">
            <a:avLst/>
          </a:prstGeom>
          <a:ln w="63500">
            <a:solidFill>
              <a:schemeClr val="accent1">
                <a:lumOff val="-13575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Kubernetes Engine</a:t>
            </a:r>
          </a:p>
        </p:txBody>
      </p:sp>
      <p:sp>
        <p:nvSpPr>
          <p:cNvPr id="284" name="Compute Engine"/>
          <p:cNvSpPr/>
          <p:nvPr/>
        </p:nvSpPr>
        <p:spPr>
          <a:xfrm>
            <a:off x="10296080" y="9957506"/>
            <a:ext cx="3791840" cy="1270001"/>
          </a:xfrm>
          <a:prstGeom prst="rect">
            <a:avLst/>
          </a:prstGeom>
          <a:ln w="63500">
            <a:solidFill>
              <a:schemeClr val="accent1">
                <a:lumOff val="-13575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Compute Engine</a:t>
            </a:r>
          </a:p>
        </p:txBody>
      </p:sp>
      <p:pic>
        <p:nvPicPr>
          <p:cNvPr id="28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0781" y="2810768"/>
            <a:ext cx="2872434" cy="2872434"/>
          </a:xfrm>
          <a:prstGeom prst="rect">
            <a:avLst/>
          </a:prstGeom>
          <a:ln w="12700">
            <a:miter lim="400000"/>
          </a:ln>
        </p:spPr>
      </p:pic>
      <p:pic>
        <p:nvPicPr>
          <p:cNvPr id="28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0780" y="6108307"/>
            <a:ext cx="2872434" cy="2872434"/>
          </a:xfrm>
          <a:prstGeom prst="rect">
            <a:avLst/>
          </a:prstGeom>
          <a:ln w="12700">
            <a:miter lim="400000"/>
          </a:ln>
        </p:spPr>
      </p:pic>
      <p:sp>
        <p:nvSpPr>
          <p:cNvPr id="287" name="Your Code"/>
          <p:cNvSpPr txBox="1"/>
          <p:nvPr/>
        </p:nvSpPr>
        <p:spPr>
          <a:xfrm>
            <a:off x="5099649" y="4315978"/>
            <a:ext cx="2872434" cy="63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Your Code</a:t>
            </a:r>
          </a:p>
        </p:txBody>
      </p:sp>
      <p:sp>
        <p:nvSpPr>
          <p:cNvPr id="288" name="Your Containers"/>
          <p:cNvSpPr txBox="1"/>
          <p:nvPr/>
        </p:nvSpPr>
        <p:spPr>
          <a:xfrm>
            <a:off x="4463796" y="7417997"/>
            <a:ext cx="3508287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Your Containers</a:t>
            </a:r>
          </a:p>
        </p:txBody>
      </p:sp>
      <p:sp>
        <p:nvSpPr>
          <p:cNvPr id="289" name="Event…"/>
          <p:cNvSpPr txBox="1"/>
          <p:nvPr/>
        </p:nvSpPr>
        <p:spPr>
          <a:xfrm>
            <a:off x="14750918" y="3035289"/>
            <a:ext cx="4086368" cy="1181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/>
            </a:pPr>
            <a:r>
              <a:t>Event</a:t>
            </a:r>
          </a:p>
          <a:p>
            <a:pPr algn="l">
              <a:defRPr sz="3600"/>
            </a:pPr>
            <a:r>
              <a:t>Function definition</a:t>
            </a:r>
          </a:p>
        </p:txBody>
      </p:sp>
      <p:sp>
        <p:nvSpPr>
          <p:cNvPr id="290" name="Code…"/>
          <p:cNvSpPr txBox="1"/>
          <p:nvPr/>
        </p:nvSpPr>
        <p:spPr>
          <a:xfrm>
            <a:off x="14750918" y="4592866"/>
            <a:ext cx="3756193" cy="1180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/>
            </a:pPr>
            <a:r>
              <a:t>Code</a:t>
            </a:r>
          </a:p>
          <a:p>
            <a:pPr algn="l">
              <a:defRPr sz="3600"/>
            </a:pPr>
            <a:r>
              <a:t>HTTP requests</a:t>
            </a:r>
          </a:p>
        </p:txBody>
      </p:sp>
      <p:sp>
        <p:nvSpPr>
          <p:cNvPr id="291" name="Container runtime contract…"/>
          <p:cNvSpPr txBox="1"/>
          <p:nvPr/>
        </p:nvSpPr>
        <p:spPr>
          <a:xfrm>
            <a:off x="14750918" y="6518649"/>
            <a:ext cx="5739349" cy="1180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/>
            </a:pPr>
            <a:r>
              <a:t>Container runtime contract</a:t>
            </a:r>
          </a:p>
          <a:p>
            <a:pPr algn="l">
              <a:defRPr sz="3600"/>
            </a:pPr>
            <a:r>
              <a:t>Any Language</a:t>
            </a:r>
          </a:p>
        </p:txBody>
      </p:sp>
      <p:sp>
        <p:nvSpPr>
          <p:cNvPr id="292" name="What programs?…"/>
          <p:cNvSpPr txBox="1"/>
          <p:nvPr/>
        </p:nvSpPr>
        <p:spPr>
          <a:xfrm>
            <a:off x="14750918" y="7987278"/>
            <a:ext cx="5636329" cy="1727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/>
            </a:pPr>
            <a:r>
              <a:t>What programs?</a:t>
            </a:r>
          </a:p>
          <a:p>
            <a:pPr algn="l">
              <a:defRPr sz="3600"/>
            </a:pPr>
            <a:r>
              <a:t>How are they connected? State?</a:t>
            </a:r>
          </a:p>
        </p:txBody>
      </p:sp>
      <p:sp>
        <p:nvSpPr>
          <p:cNvPr id="293" name="Your software, Operating system…"/>
          <p:cNvSpPr txBox="1"/>
          <p:nvPr/>
        </p:nvSpPr>
        <p:spPr>
          <a:xfrm>
            <a:off x="14750918" y="10002008"/>
            <a:ext cx="6998441" cy="1727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/>
            </a:pPr>
            <a:r>
              <a:t>Your software, Operating system</a:t>
            </a:r>
          </a:p>
          <a:p>
            <a:pPr algn="l">
              <a:defRPr sz="3600"/>
            </a:pPr>
            <a:r>
              <a:t>CPU, RAM, DISK</a:t>
            </a:r>
          </a:p>
          <a:p>
            <a:pPr algn="l">
              <a:defRPr sz="3600"/>
            </a:pPr>
            <a:r>
              <a:t>Networking, Load balancer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Compute Options - Billing Mode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Compute Options - Billing Model</a:t>
            </a:r>
          </a:p>
        </p:txBody>
      </p:sp>
      <p:sp>
        <p:nvSpPr>
          <p:cNvPr id="296" name="Slide bullet text"/>
          <p:cNvSpPr txBox="1">
            <a:spLocks noGrp="1"/>
          </p:cNvSpPr>
          <p:nvPr>
            <p:ph type="body" idx="1"/>
          </p:nvPr>
        </p:nvSpPr>
        <p:spPr>
          <a:xfrm>
            <a:off x="1206500" y="2802020"/>
            <a:ext cx="22484271" cy="9866853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97" name="Cloud Functions"/>
          <p:cNvSpPr/>
          <p:nvPr/>
        </p:nvSpPr>
        <p:spPr>
          <a:xfrm>
            <a:off x="10296080" y="2990789"/>
            <a:ext cx="3791840" cy="1270001"/>
          </a:xfrm>
          <a:prstGeom prst="rect">
            <a:avLst/>
          </a:prstGeom>
          <a:ln w="63500">
            <a:solidFill>
              <a:schemeClr val="accent1">
                <a:lumOff val="-13575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Cloud Functions </a:t>
            </a:r>
          </a:p>
        </p:txBody>
      </p:sp>
      <p:sp>
        <p:nvSpPr>
          <p:cNvPr id="298" name="App Engine"/>
          <p:cNvSpPr/>
          <p:nvPr/>
        </p:nvSpPr>
        <p:spPr>
          <a:xfrm>
            <a:off x="10296080" y="4732468"/>
            <a:ext cx="3791840" cy="1270001"/>
          </a:xfrm>
          <a:prstGeom prst="rect">
            <a:avLst/>
          </a:prstGeom>
          <a:ln w="63500">
            <a:solidFill>
              <a:schemeClr val="accent1">
                <a:lumOff val="-13575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App Engine</a:t>
            </a:r>
          </a:p>
        </p:txBody>
      </p:sp>
      <p:sp>
        <p:nvSpPr>
          <p:cNvPr id="299" name="Cloud Run"/>
          <p:cNvSpPr/>
          <p:nvPr/>
        </p:nvSpPr>
        <p:spPr>
          <a:xfrm>
            <a:off x="10296080" y="6474148"/>
            <a:ext cx="3791840" cy="1270001"/>
          </a:xfrm>
          <a:prstGeom prst="rect">
            <a:avLst/>
          </a:prstGeom>
          <a:ln w="63500">
            <a:solidFill>
              <a:schemeClr val="accent1">
                <a:lumOff val="-13575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Cloud Run </a:t>
            </a:r>
          </a:p>
        </p:txBody>
      </p:sp>
      <p:sp>
        <p:nvSpPr>
          <p:cNvPr id="300" name="Kubernetes Engine"/>
          <p:cNvSpPr/>
          <p:nvPr/>
        </p:nvSpPr>
        <p:spPr>
          <a:xfrm>
            <a:off x="10296080" y="8215827"/>
            <a:ext cx="3791840" cy="1270001"/>
          </a:xfrm>
          <a:prstGeom prst="rect">
            <a:avLst/>
          </a:prstGeom>
          <a:ln w="63500">
            <a:solidFill>
              <a:schemeClr val="accent1">
                <a:lumOff val="-13575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Kubernetes Engine</a:t>
            </a:r>
          </a:p>
        </p:txBody>
      </p:sp>
      <p:sp>
        <p:nvSpPr>
          <p:cNvPr id="301" name="Compute Engine"/>
          <p:cNvSpPr/>
          <p:nvPr/>
        </p:nvSpPr>
        <p:spPr>
          <a:xfrm>
            <a:off x="10296080" y="9957506"/>
            <a:ext cx="3791840" cy="1270001"/>
          </a:xfrm>
          <a:prstGeom prst="rect">
            <a:avLst/>
          </a:prstGeom>
          <a:ln w="63500">
            <a:solidFill>
              <a:schemeClr val="accent1">
                <a:lumOff val="-13575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Compute Engine</a:t>
            </a:r>
          </a:p>
        </p:txBody>
      </p:sp>
      <p:pic>
        <p:nvPicPr>
          <p:cNvPr id="30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0781" y="2810768"/>
            <a:ext cx="2872434" cy="2872434"/>
          </a:xfrm>
          <a:prstGeom prst="rect">
            <a:avLst/>
          </a:prstGeom>
          <a:ln w="12700">
            <a:miter lim="400000"/>
          </a:ln>
        </p:spPr>
      </p:pic>
      <p:pic>
        <p:nvPicPr>
          <p:cNvPr id="30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0780" y="6108307"/>
            <a:ext cx="2872434" cy="2872434"/>
          </a:xfrm>
          <a:prstGeom prst="rect">
            <a:avLst/>
          </a:prstGeom>
          <a:ln w="12700">
            <a:miter lim="400000"/>
          </a:ln>
        </p:spPr>
      </p:pic>
      <p:sp>
        <p:nvSpPr>
          <p:cNvPr id="304" name="Your Code"/>
          <p:cNvSpPr txBox="1"/>
          <p:nvPr/>
        </p:nvSpPr>
        <p:spPr>
          <a:xfrm>
            <a:off x="5099649" y="4315978"/>
            <a:ext cx="2872434" cy="63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Your Code</a:t>
            </a:r>
          </a:p>
        </p:txBody>
      </p:sp>
      <p:sp>
        <p:nvSpPr>
          <p:cNvPr id="305" name="Your Containers"/>
          <p:cNvSpPr txBox="1"/>
          <p:nvPr/>
        </p:nvSpPr>
        <p:spPr>
          <a:xfrm>
            <a:off x="4463796" y="7417997"/>
            <a:ext cx="3508287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Your Containers</a:t>
            </a:r>
          </a:p>
        </p:txBody>
      </p:sp>
      <p:sp>
        <p:nvSpPr>
          <p:cNvPr id="306" name="Usage"/>
          <p:cNvSpPr txBox="1"/>
          <p:nvPr/>
        </p:nvSpPr>
        <p:spPr>
          <a:xfrm>
            <a:off x="14750918" y="3308339"/>
            <a:ext cx="4086368" cy="63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/>
            </a:lvl1pPr>
          </a:lstStyle>
          <a:p>
            <a:r>
              <a:t>Usage</a:t>
            </a:r>
          </a:p>
        </p:txBody>
      </p:sp>
      <p:sp>
        <p:nvSpPr>
          <p:cNvPr id="307" name="Usage"/>
          <p:cNvSpPr txBox="1"/>
          <p:nvPr/>
        </p:nvSpPr>
        <p:spPr>
          <a:xfrm>
            <a:off x="14750918" y="4865916"/>
            <a:ext cx="3756193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/>
            </a:lvl1pPr>
          </a:lstStyle>
          <a:p>
            <a:r>
              <a:t>Usage</a:t>
            </a:r>
          </a:p>
        </p:txBody>
      </p:sp>
      <p:sp>
        <p:nvSpPr>
          <p:cNvPr id="308" name="Usage/Resources"/>
          <p:cNvSpPr txBox="1"/>
          <p:nvPr/>
        </p:nvSpPr>
        <p:spPr>
          <a:xfrm>
            <a:off x="14750918" y="6791699"/>
            <a:ext cx="5739349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/>
            </a:lvl1pPr>
          </a:lstStyle>
          <a:p>
            <a:r>
              <a:t>Usage/Resources</a:t>
            </a:r>
          </a:p>
        </p:txBody>
      </p:sp>
      <p:sp>
        <p:nvSpPr>
          <p:cNvPr id="309" name="Resources"/>
          <p:cNvSpPr txBox="1"/>
          <p:nvPr/>
        </p:nvSpPr>
        <p:spPr>
          <a:xfrm>
            <a:off x="14750918" y="8533378"/>
            <a:ext cx="5636329" cy="63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/>
            </a:lvl1pPr>
          </a:lstStyle>
          <a:p>
            <a:r>
              <a:t>Resources</a:t>
            </a:r>
          </a:p>
        </p:txBody>
      </p:sp>
      <p:sp>
        <p:nvSpPr>
          <p:cNvPr id="310" name="Resources"/>
          <p:cNvSpPr txBox="1"/>
          <p:nvPr/>
        </p:nvSpPr>
        <p:spPr>
          <a:xfrm>
            <a:off x="14750918" y="10275058"/>
            <a:ext cx="6998441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/>
            </a:lvl1pPr>
          </a:lstStyle>
          <a:p>
            <a:r>
              <a:t>Resources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Compute Options - Team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Compute Options - Teams</a:t>
            </a:r>
          </a:p>
        </p:txBody>
      </p:sp>
      <p:sp>
        <p:nvSpPr>
          <p:cNvPr id="313" name="Slide bullet text"/>
          <p:cNvSpPr txBox="1">
            <a:spLocks noGrp="1"/>
          </p:cNvSpPr>
          <p:nvPr>
            <p:ph type="body" idx="1"/>
          </p:nvPr>
        </p:nvSpPr>
        <p:spPr>
          <a:xfrm>
            <a:off x="1206500" y="2802020"/>
            <a:ext cx="22484271" cy="9866853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4" name="Cloud Functions"/>
          <p:cNvSpPr/>
          <p:nvPr/>
        </p:nvSpPr>
        <p:spPr>
          <a:xfrm>
            <a:off x="10296080" y="2990789"/>
            <a:ext cx="3791840" cy="1270001"/>
          </a:xfrm>
          <a:prstGeom prst="rect">
            <a:avLst/>
          </a:prstGeom>
          <a:ln w="63500">
            <a:solidFill>
              <a:schemeClr val="accent1">
                <a:lumOff val="-13575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Cloud Functions </a:t>
            </a:r>
          </a:p>
        </p:txBody>
      </p:sp>
      <p:sp>
        <p:nvSpPr>
          <p:cNvPr id="315" name="App Engine"/>
          <p:cNvSpPr/>
          <p:nvPr/>
        </p:nvSpPr>
        <p:spPr>
          <a:xfrm>
            <a:off x="10296080" y="4732468"/>
            <a:ext cx="3791840" cy="1270001"/>
          </a:xfrm>
          <a:prstGeom prst="rect">
            <a:avLst/>
          </a:prstGeom>
          <a:ln w="63500">
            <a:solidFill>
              <a:schemeClr val="accent1">
                <a:lumOff val="-13575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App Engine</a:t>
            </a:r>
          </a:p>
        </p:txBody>
      </p:sp>
      <p:sp>
        <p:nvSpPr>
          <p:cNvPr id="316" name="Cloud Run"/>
          <p:cNvSpPr/>
          <p:nvPr/>
        </p:nvSpPr>
        <p:spPr>
          <a:xfrm>
            <a:off x="10296080" y="6474148"/>
            <a:ext cx="3791840" cy="1270001"/>
          </a:xfrm>
          <a:prstGeom prst="rect">
            <a:avLst/>
          </a:prstGeom>
          <a:ln w="63500">
            <a:solidFill>
              <a:schemeClr val="accent1">
                <a:lumOff val="-13575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Cloud Run </a:t>
            </a:r>
          </a:p>
        </p:txBody>
      </p:sp>
      <p:sp>
        <p:nvSpPr>
          <p:cNvPr id="317" name="Kubernetes Engine"/>
          <p:cNvSpPr/>
          <p:nvPr/>
        </p:nvSpPr>
        <p:spPr>
          <a:xfrm>
            <a:off x="10296080" y="8215827"/>
            <a:ext cx="3791840" cy="1270001"/>
          </a:xfrm>
          <a:prstGeom prst="rect">
            <a:avLst/>
          </a:prstGeom>
          <a:ln w="63500">
            <a:solidFill>
              <a:schemeClr val="accent1">
                <a:lumOff val="-13575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Kubernetes Engine</a:t>
            </a:r>
          </a:p>
        </p:txBody>
      </p:sp>
      <p:sp>
        <p:nvSpPr>
          <p:cNvPr id="318" name="Compute Engine"/>
          <p:cNvSpPr/>
          <p:nvPr/>
        </p:nvSpPr>
        <p:spPr>
          <a:xfrm>
            <a:off x="10296080" y="9957506"/>
            <a:ext cx="3791840" cy="1270001"/>
          </a:xfrm>
          <a:prstGeom prst="rect">
            <a:avLst/>
          </a:prstGeom>
          <a:ln w="63500">
            <a:solidFill>
              <a:schemeClr val="accent1">
                <a:lumOff val="-13575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Compute Engine</a:t>
            </a:r>
          </a:p>
        </p:txBody>
      </p:sp>
      <p:pic>
        <p:nvPicPr>
          <p:cNvPr id="31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0781" y="2810768"/>
            <a:ext cx="2872434" cy="2872434"/>
          </a:xfrm>
          <a:prstGeom prst="rect">
            <a:avLst/>
          </a:prstGeom>
          <a:ln w="12700">
            <a:miter lim="400000"/>
          </a:ln>
        </p:spPr>
      </p:pic>
      <p:pic>
        <p:nvPicPr>
          <p:cNvPr id="32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0780" y="6108307"/>
            <a:ext cx="2872434" cy="2872434"/>
          </a:xfrm>
          <a:prstGeom prst="rect">
            <a:avLst/>
          </a:prstGeom>
          <a:ln w="12700">
            <a:miter lim="400000"/>
          </a:ln>
        </p:spPr>
      </p:pic>
      <p:sp>
        <p:nvSpPr>
          <p:cNvPr id="321" name="Your Code"/>
          <p:cNvSpPr txBox="1"/>
          <p:nvPr/>
        </p:nvSpPr>
        <p:spPr>
          <a:xfrm>
            <a:off x="5099649" y="4315978"/>
            <a:ext cx="2872434" cy="63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Your Code</a:t>
            </a:r>
          </a:p>
        </p:txBody>
      </p:sp>
      <p:sp>
        <p:nvSpPr>
          <p:cNvPr id="322" name="Your Containers"/>
          <p:cNvSpPr txBox="1"/>
          <p:nvPr/>
        </p:nvSpPr>
        <p:spPr>
          <a:xfrm>
            <a:off x="4463796" y="7417997"/>
            <a:ext cx="3508287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Your Containers</a:t>
            </a:r>
          </a:p>
        </p:txBody>
      </p:sp>
      <p:sp>
        <p:nvSpPr>
          <p:cNvPr id="323" name="Mostly dev focused"/>
          <p:cNvSpPr txBox="1"/>
          <p:nvPr/>
        </p:nvSpPr>
        <p:spPr>
          <a:xfrm>
            <a:off x="14750918" y="3308339"/>
            <a:ext cx="4688034" cy="63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/>
            </a:lvl1pPr>
          </a:lstStyle>
          <a:p>
            <a:r>
              <a:t>Mostly dev focused</a:t>
            </a:r>
          </a:p>
        </p:txBody>
      </p:sp>
      <p:sp>
        <p:nvSpPr>
          <p:cNvPr id="324" name="Mostly dev focused"/>
          <p:cNvSpPr txBox="1"/>
          <p:nvPr/>
        </p:nvSpPr>
        <p:spPr>
          <a:xfrm>
            <a:off x="14750918" y="4865916"/>
            <a:ext cx="4345609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/>
            </a:lvl1pPr>
          </a:lstStyle>
          <a:p>
            <a:r>
              <a:t>Mostly dev focused</a:t>
            </a:r>
          </a:p>
        </p:txBody>
      </p:sp>
      <p:sp>
        <p:nvSpPr>
          <p:cNvPr id="325" name="Mostly dev focused…"/>
          <p:cNvSpPr txBox="1"/>
          <p:nvPr/>
        </p:nvSpPr>
        <p:spPr>
          <a:xfrm>
            <a:off x="14657313" y="6518649"/>
            <a:ext cx="9273014" cy="1180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/>
            </a:pPr>
            <a:r>
              <a:t>Mostly dev focused</a:t>
            </a:r>
          </a:p>
          <a:p>
            <a:pPr algn="l">
              <a:defRPr sz="3600"/>
            </a:pPr>
            <a:r>
              <a:t>Owns build tools and deployment decisions</a:t>
            </a:r>
          </a:p>
        </p:txBody>
      </p:sp>
      <p:sp>
        <p:nvSpPr>
          <p:cNvPr id="326" name="Dev Ops, Security work together"/>
          <p:cNvSpPr txBox="1"/>
          <p:nvPr/>
        </p:nvSpPr>
        <p:spPr>
          <a:xfrm>
            <a:off x="14750918" y="8533378"/>
            <a:ext cx="7283917" cy="63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/>
            </a:lvl1pPr>
          </a:lstStyle>
          <a:p>
            <a:r>
              <a:t>Dev Ops, Security work together</a:t>
            </a:r>
          </a:p>
        </p:txBody>
      </p:sp>
      <p:sp>
        <p:nvSpPr>
          <p:cNvPr id="327" name="Adaptable to various team structures"/>
          <p:cNvSpPr txBox="1"/>
          <p:nvPr/>
        </p:nvSpPr>
        <p:spPr>
          <a:xfrm>
            <a:off x="14750918" y="10275058"/>
            <a:ext cx="7965018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/>
            </a:lvl1pPr>
          </a:lstStyle>
          <a:p>
            <a:r>
              <a:t>Adaptable to various team structures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Cloud BigTab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Cloud BigTable</a:t>
            </a:r>
          </a:p>
        </p:txBody>
      </p:sp>
      <p:sp>
        <p:nvSpPr>
          <p:cNvPr id="330" name="NoSQL Database…"/>
          <p:cNvSpPr txBox="1">
            <a:spLocks noGrp="1"/>
          </p:cNvSpPr>
          <p:nvPr>
            <p:ph type="body" idx="1"/>
          </p:nvPr>
        </p:nvSpPr>
        <p:spPr>
          <a:xfrm>
            <a:off x="1206500" y="2802020"/>
            <a:ext cx="21971000" cy="9702496"/>
          </a:xfrm>
          <a:prstGeom prst="rect">
            <a:avLst/>
          </a:prstGeom>
        </p:spPr>
        <p:txBody>
          <a:bodyPr/>
          <a:lstStyle/>
          <a:p>
            <a:r>
              <a:t>NoSQL Database </a:t>
            </a:r>
          </a:p>
          <a:p>
            <a:r>
              <a:t>Can store TBs or PBs of data</a:t>
            </a:r>
          </a:p>
          <a:p>
            <a:r>
              <a:t>Supports Apache Hbase APIs</a:t>
            </a:r>
          </a:p>
          <a:p>
            <a:endParaRPr/>
          </a:p>
          <a:p>
            <a:endParaRPr/>
          </a:p>
          <a:p>
            <a:pPr marL="0" indent="0">
              <a:buSzTx/>
              <a:buNone/>
            </a:pPr>
            <a:r>
              <a:t>   </a:t>
            </a:r>
            <a:r>
              <a:rPr b="1" i="1"/>
              <a:t>Amazon DynamoDB</a:t>
            </a:r>
          </a:p>
          <a:p>
            <a:pPr marL="0" indent="0">
              <a:buSzTx/>
              <a:buNone/>
            </a:pPr>
            <a:r>
              <a:rPr b="1" i="1"/>
              <a:t>   Table Storage </a:t>
            </a:r>
          </a:p>
        </p:txBody>
      </p:sp>
      <p:pic>
        <p:nvPicPr>
          <p:cNvPr id="33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6913" y="8284083"/>
            <a:ext cx="2567166" cy="1925375"/>
          </a:xfrm>
          <a:prstGeom prst="rect">
            <a:avLst/>
          </a:prstGeom>
          <a:ln w="12700">
            <a:miter lim="400000"/>
          </a:ln>
        </p:spPr>
      </p:pic>
      <p:pic>
        <p:nvPicPr>
          <p:cNvPr id="33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2423" y="7948104"/>
            <a:ext cx="5359216" cy="53592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364</Words>
  <Application>Microsoft Macintosh PowerPoint</Application>
  <PresentationFormat>Custom</PresentationFormat>
  <Paragraphs>110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Helvetica Neue</vt:lpstr>
      <vt:lpstr>Helvetica Neue Medium</vt:lpstr>
      <vt:lpstr>30_BasicColor</vt:lpstr>
      <vt:lpstr>App Engine</vt:lpstr>
      <vt:lpstr>Cloud Functions</vt:lpstr>
      <vt:lpstr>Cloud Run</vt:lpstr>
      <vt:lpstr>Google Kubernetes Engine</vt:lpstr>
      <vt:lpstr> Compute Options</vt:lpstr>
      <vt:lpstr> Compute Options - Abstraction</vt:lpstr>
      <vt:lpstr>Compute Options - Billing Model</vt:lpstr>
      <vt:lpstr>Compute Options - Teams</vt:lpstr>
      <vt:lpstr>Cloud BigTable</vt:lpstr>
      <vt:lpstr>Big Query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Riddhima Chandra</cp:lastModifiedBy>
  <cp:revision>2</cp:revision>
  <dcterms:modified xsi:type="dcterms:W3CDTF">2021-09-17T04:57:45Z</dcterms:modified>
</cp:coreProperties>
</file>